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4" r:id="rId4"/>
    <p:sldId id="268" r:id="rId5"/>
    <p:sldId id="267" r:id="rId6"/>
    <p:sldId id="271" r:id="rId7"/>
    <p:sldId id="270" r:id="rId8"/>
    <p:sldId id="272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2420" autoAdjust="0"/>
  </p:normalViewPr>
  <p:slideViewPr>
    <p:cSldViewPr snapToGrid="0">
      <p:cViewPr varScale="1">
        <p:scale>
          <a:sx n="95" d="100"/>
          <a:sy n="95" d="100"/>
        </p:scale>
        <p:origin x="18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13509-22BB-4C4C-B12B-D2840D23D397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AFF74-F20E-4392-84AC-3F8EFE7653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CBB04-E2DA-44EA-9991-C37187BF7E1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6EACC-03F2-4F72-8719-56EBF5884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0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6EACC-03F2-4F72-8719-56EBF588477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9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545" y="607219"/>
            <a:ext cx="4396339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545" y="3361407"/>
            <a:ext cx="401614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4739" cy="9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9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96" y="10453"/>
            <a:ext cx="7886700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63" y="1"/>
            <a:ext cx="30232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40" y="0"/>
            <a:ext cx="2889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9" y="1"/>
            <a:ext cx="2889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Ivanova_VS\Рабочий стол\презентация 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32" y="926217"/>
            <a:ext cx="6931861" cy="500556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3291328" y="6021401"/>
            <a:ext cx="282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www.rkbsemashko.ru</a:t>
            </a:r>
            <a:endParaRPr lang="ru-RU" sz="200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52543" y="6360264"/>
            <a:ext cx="3300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2000" b="1" i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rkbsemashko@yandex.ru</a:t>
            </a:r>
            <a:endParaRPr lang="ru-RU" sz="2000" b="1" i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99068" y="279886"/>
            <a:ext cx="620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62215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F194-4A6A-4778-8DBF-11A41EA0C8CE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2A36A-63DA-47D0-ACE3-44ECB02B5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4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393" y="1447922"/>
            <a:ext cx="4396339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9564" y="4435627"/>
            <a:ext cx="4016141" cy="165576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i="1" dirty="0"/>
              <a:t>Республиканский </a:t>
            </a:r>
            <a:r>
              <a:rPr lang="ru-RU" i="1" dirty="0" err="1"/>
              <a:t>нефрологический</a:t>
            </a:r>
            <a:r>
              <a:rPr lang="ru-RU" i="1" dirty="0"/>
              <a:t> центр РКБ </a:t>
            </a:r>
            <a:r>
              <a:rPr lang="ru-RU" i="1" dirty="0" err="1"/>
              <a:t>им.Семашко</a:t>
            </a:r>
            <a:r>
              <a:rPr lang="ru-RU" i="1" dirty="0"/>
              <a:t>, руководитель</a:t>
            </a:r>
          </a:p>
          <a:p>
            <a:pPr algn="l"/>
            <a:r>
              <a:rPr lang="ru-RU" i="1" dirty="0"/>
              <a:t>Бадмаева Вера </a:t>
            </a:r>
            <a:r>
              <a:rPr lang="ru-RU" i="1" dirty="0" smtClean="0"/>
              <a:t>Яковлевна</a:t>
            </a:r>
            <a:endParaRPr lang="ru-RU" i="1" dirty="0"/>
          </a:p>
          <a:p>
            <a:pPr algn="l"/>
            <a:r>
              <a:rPr lang="ru-RU" i="1" dirty="0"/>
              <a:t>2021г</a:t>
            </a: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670" y="719255"/>
            <a:ext cx="50857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Как формируется ЛИСТ </a:t>
            </a:r>
            <a:r>
              <a:rPr lang="ru-RU" sz="5400" dirty="0"/>
              <a:t>ОЖИДАНИЯ</a:t>
            </a:r>
          </a:p>
        </p:txBody>
      </p:sp>
    </p:spTree>
    <p:extLst>
      <p:ext uri="{BB962C8B-B14F-4D97-AF65-F5344CB8AC3E}">
        <p14:creationId xmlns:p14="http://schemas.microsoft.com/office/powerpoint/2010/main" val="25095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1934" y="1296642"/>
            <a:ext cx="7886700" cy="1325563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/>
            </a:r>
            <a:br>
              <a:rPr lang="ru-RU" sz="2800" b="1" u="sng" dirty="0" smtClean="0">
                <a:solidFill>
                  <a:srgbClr val="FF0000"/>
                </a:solidFill>
              </a:rPr>
            </a:br>
            <a:r>
              <a:rPr lang="ru-RU" sz="2800" b="1" u="sng" dirty="0" smtClean="0">
                <a:solidFill>
                  <a:srgbClr val="FF0000"/>
                </a:solidFill>
              </a:rPr>
              <a:t/>
            </a:r>
            <a:br>
              <a:rPr lang="ru-RU" sz="2800" b="1" u="sng" dirty="0" smtClean="0">
                <a:solidFill>
                  <a:srgbClr val="FF0000"/>
                </a:solidFill>
              </a:rPr>
            </a:br>
            <a:r>
              <a:rPr lang="ru-RU" sz="2800" b="1" u="sng" dirty="0" smtClean="0">
                <a:solidFill>
                  <a:srgbClr val="FF0000"/>
                </a:solidFill>
              </a:rPr>
              <a:t/>
            </a:r>
            <a:br>
              <a:rPr lang="ru-RU" sz="2800" b="1" u="sng" dirty="0" smtClean="0">
                <a:solidFill>
                  <a:srgbClr val="FF0000"/>
                </a:solidFill>
              </a:rPr>
            </a:br>
            <a:r>
              <a:rPr lang="ru-RU" sz="2800" b="1" u="sng" dirty="0" smtClean="0">
                <a:solidFill>
                  <a:srgbClr val="FF0000"/>
                </a:solidFill>
              </a:rPr>
              <a:t/>
            </a:r>
            <a:br>
              <a:rPr lang="ru-RU" sz="2800" b="1" u="sng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Что такое лист ожидания?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u="sng" dirty="0" smtClean="0">
                <a:solidFill>
                  <a:srgbClr val="FF0000"/>
                </a:solidFill>
              </a:rPr>
              <a:t/>
            </a:r>
            <a:br>
              <a:rPr lang="ru-RU" sz="2800" b="1" u="sng" dirty="0" smtClean="0">
                <a:solidFill>
                  <a:srgbClr val="FF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Лист ожидания </a:t>
            </a:r>
            <a:r>
              <a:rPr lang="ru-RU" sz="2800" dirty="0" smtClean="0"/>
              <a:t>– </a:t>
            </a:r>
            <a:r>
              <a:rPr lang="ru-RU" sz="2800" dirty="0" smtClean="0"/>
              <a:t>это </a:t>
            </a:r>
            <a:r>
              <a:rPr lang="ru-RU" sz="2800" dirty="0"/>
              <a:t>регистр пациентов, нуждающихся по данным обследования в трансплантации почки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2514" y="2793442"/>
            <a:ext cx="7992836" cy="27331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sz="3600" b="1" u="sng" dirty="0" smtClean="0">
                <a:solidFill>
                  <a:srgbClr val="C00000"/>
                </a:solidFill>
              </a:rPr>
              <a:t>Это </a:t>
            </a:r>
            <a:r>
              <a:rPr lang="ru-RU" sz="3600" b="1" u="sng" dirty="0">
                <a:solidFill>
                  <a:srgbClr val="C00000"/>
                </a:solidFill>
              </a:rPr>
              <a:t>не живая очередь </a:t>
            </a:r>
            <a:r>
              <a:rPr lang="ru-RU" sz="3600" dirty="0"/>
              <a:t>– </a:t>
            </a:r>
            <a:r>
              <a:rPr lang="ru-RU" sz="3300" dirty="0"/>
              <a:t>в</a:t>
            </a:r>
            <a:r>
              <a:rPr lang="ru-RU" sz="3300" dirty="0" smtClean="0"/>
              <a:t>ыбор </a:t>
            </a:r>
            <a:r>
              <a:rPr lang="ru-RU" sz="3300" dirty="0"/>
              <a:t>реципиента производится из пациентов, состоящих в листе ожидания трансплантации почки от посмертного донора, на основании совместимости донора и реципиента по группе крови по системе АВ0, статуса неотложности, антропометрических параметров и срока пребывания в листе ожидания. </a:t>
            </a:r>
            <a:r>
              <a:rPr lang="ru-RU" sz="3300" dirty="0"/>
              <a:t/>
            </a:r>
            <a:br>
              <a:rPr lang="ru-RU" sz="3300" dirty="0"/>
            </a:br>
            <a:endParaRPr lang="ru-RU" sz="33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22514" y="5335674"/>
            <a:ext cx="8621486" cy="113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Подходящая почка может появиться в любой момент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2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268" y="1703138"/>
            <a:ext cx="6624784" cy="182439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Врачебная комиссия  </a:t>
            </a:r>
            <a:r>
              <a:rPr lang="ru-RU" sz="2400" dirty="0">
                <a:solidFill>
                  <a:srgbClr val="C00000"/>
                </a:solidFill>
              </a:rPr>
              <a:t>по выдаче медицинского заключения о необходимости трансплантации органов и (или) тканей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820" y="3527533"/>
            <a:ext cx="8506040" cy="35169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очная консультация </a:t>
            </a:r>
            <a:r>
              <a:rPr lang="ru-RU" dirty="0"/>
              <a:t>пациента, </a:t>
            </a:r>
            <a:r>
              <a:rPr lang="ru-RU" b="1" u="sng" dirty="0"/>
              <a:t>направленного лечащим врачом-специалистом медицинской организации (диализного центра</a:t>
            </a:r>
            <a:r>
              <a:rPr lang="ru-RU" b="1" u="sng" dirty="0" smtClean="0"/>
              <a:t>) </a:t>
            </a:r>
          </a:p>
          <a:p>
            <a:pPr marL="0" indent="0">
              <a:buNone/>
            </a:pPr>
            <a:endParaRPr lang="ru-R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направление на консультацию  формы N 057/у-04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документ, удостоверяющий </a:t>
            </a:r>
            <a:r>
              <a:rPr lang="ru-RU" dirty="0"/>
              <a:t>личность; 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страховой полис </a:t>
            </a:r>
            <a:r>
              <a:rPr lang="ru-RU" dirty="0"/>
              <a:t>обязательного медицинского </a:t>
            </a:r>
            <a:r>
              <a:rPr lang="ru-RU" dirty="0" smtClean="0"/>
              <a:t>страхования;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СНИЛС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подробная выписка </a:t>
            </a:r>
            <a:r>
              <a:rPr lang="ru-RU" dirty="0"/>
              <a:t>из истории болезни с результатами лабораторных исследований и заключениями врачей-специалистов соответствующего профиля не более чем месячной давности</a:t>
            </a:r>
            <a:r>
              <a:rPr lang="ru-RU" dirty="0" smtClean="0"/>
              <a:t>;</a:t>
            </a:r>
          </a:p>
          <a:p>
            <a:pPr marL="457200" lvl="1" indent="0">
              <a:buNone/>
            </a:pPr>
            <a:endParaRPr lang="ru-RU" dirty="0" smtClean="0"/>
          </a:p>
          <a:p>
            <a:r>
              <a:rPr lang="ru-RU" dirty="0" smtClean="0"/>
              <a:t>заводится амбулаторная карта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3991" y="502809"/>
            <a:ext cx="8088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+mj-lt"/>
              </a:rPr>
              <a:t>Кто принимает решение </a:t>
            </a:r>
            <a:endParaRPr lang="ru-RU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о включении/ исключении </a:t>
            </a:r>
            <a:r>
              <a:rPr lang="ru-RU" sz="2400" b="1" dirty="0">
                <a:solidFill>
                  <a:srgbClr val="0070C0"/>
                </a:solidFill>
                <a:latin typeface="+mj-lt"/>
              </a:rPr>
              <a:t>пациента из листа ожидания донорской почки? </a:t>
            </a:r>
          </a:p>
        </p:txBody>
      </p:sp>
    </p:spTree>
    <p:extLst>
      <p:ext uri="{BB962C8B-B14F-4D97-AF65-F5344CB8AC3E}">
        <p14:creationId xmlns:p14="http://schemas.microsoft.com/office/powerpoint/2010/main" val="131793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166" y="314884"/>
            <a:ext cx="7886700" cy="96125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0070C0"/>
                </a:solidFill>
              </a:rPr>
              <a:t>Какие данные нужны для включения в лист </a:t>
            </a:r>
            <a:r>
              <a:rPr lang="ru-RU" sz="3100" b="1" dirty="0">
                <a:solidFill>
                  <a:srgbClr val="0070C0"/>
                </a:solidFill>
              </a:rPr>
              <a:t>ожидания донорской почки?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1064" y="1587640"/>
            <a:ext cx="4059533" cy="4843305"/>
          </a:xfrm>
        </p:spPr>
        <p:txBody>
          <a:bodyPr>
            <a:normAutofit fontScale="40000" lnSpcReduction="20000"/>
          </a:bodyPr>
          <a:lstStyle/>
          <a:p>
            <a:pPr>
              <a:buFontTx/>
              <a:buChar char="-"/>
            </a:pPr>
            <a:r>
              <a:rPr lang="ru-RU" sz="3500" dirty="0" smtClean="0"/>
              <a:t>фамилия, имя, отчество;</a:t>
            </a:r>
            <a:br>
              <a:rPr lang="ru-RU" sz="3500" dirty="0" smtClean="0"/>
            </a:br>
            <a:r>
              <a:rPr lang="ru-RU" sz="3500" dirty="0" smtClean="0"/>
              <a:t>– пол;</a:t>
            </a:r>
            <a:br>
              <a:rPr lang="ru-RU" sz="3500" dirty="0" smtClean="0"/>
            </a:br>
            <a:r>
              <a:rPr lang="ru-RU" sz="3500" dirty="0" smtClean="0"/>
              <a:t>– дата рождения;</a:t>
            </a:r>
            <a:br>
              <a:rPr lang="ru-RU" sz="3500" dirty="0" smtClean="0"/>
            </a:br>
            <a:r>
              <a:rPr lang="ru-RU" sz="3500" dirty="0" smtClean="0"/>
              <a:t>– наименование и реквизиты документа, удостоверяющего личность и наличие гражданства Российской Федерации;</a:t>
            </a:r>
            <a:br>
              <a:rPr lang="ru-RU" sz="3500" dirty="0" smtClean="0"/>
            </a:br>
            <a:r>
              <a:rPr lang="ru-RU" sz="3500" dirty="0" smtClean="0"/>
              <a:t>– адрес по месту регистрации;</a:t>
            </a:r>
            <a:br>
              <a:rPr lang="ru-RU" sz="3500" dirty="0" smtClean="0"/>
            </a:br>
            <a:r>
              <a:rPr lang="ru-RU" sz="3500" dirty="0" smtClean="0"/>
              <a:t>– адрес по месту пребывания;</a:t>
            </a:r>
            <a:br>
              <a:rPr lang="ru-RU" sz="3500" dirty="0" smtClean="0"/>
            </a:br>
            <a:r>
              <a:rPr lang="ru-RU" sz="3500" dirty="0" smtClean="0"/>
              <a:t>– контактный телефон пациента;</a:t>
            </a:r>
            <a:br>
              <a:rPr lang="ru-RU" sz="3500" dirty="0" smtClean="0"/>
            </a:br>
            <a:r>
              <a:rPr lang="ru-RU" sz="3500" dirty="0" smtClean="0"/>
              <a:t>– контактные телефоны родственников, родителей (законных представителей), иных лиц, указанных пациентом;</a:t>
            </a:r>
            <a:br>
              <a:rPr lang="ru-RU" sz="3500" dirty="0" smtClean="0"/>
            </a:br>
            <a:r>
              <a:rPr lang="ru-RU" sz="3500" dirty="0" smtClean="0"/>
              <a:t>– серия и номер полиса обязательного медицинского страхования;</a:t>
            </a:r>
            <a:br>
              <a:rPr lang="ru-RU" sz="3500" dirty="0" smtClean="0"/>
            </a:br>
            <a:r>
              <a:rPr lang="ru-RU" sz="3500" dirty="0" smtClean="0"/>
              <a:t>– донорский орган, необходимый для трансплантации;</a:t>
            </a:r>
          </a:p>
          <a:p>
            <a:pPr marL="0" indent="0">
              <a:buNone/>
            </a:pP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– </a:t>
            </a:r>
            <a:r>
              <a:rPr lang="ru-RU" sz="3500" dirty="0" smtClean="0">
                <a:solidFill>
                  <a:srgbClr val="C00000"/>
                </a:solidFill>
              </a:rPr>
              <a:t>дата включения в лист ожидания;</a:t>
            </a:r>
            <a:br>
              <a:rPr lang="ru-RU" sz="3500" dirty="0" smtClean="0">
                <a:solidFill>
                  <a:srgbClr val="C00000"/>
                </a:solidFill>
              </a:rPr>
            </a:br>
            <a:r>
              <a:rPr lang="ru-RU" sz="3500" dirty="0" smtClean="0">
                <a:solidFill>
                  <a:srgbClr val="C00000"/>
                </a:solidFill>
              </a:rPr>
              <a:t>– реквизиты протокола врачебной комиссии центра трансплантации с заключением о необходимости трансплантации донорского органа и включения пациента в лист ожидания;</a:t>
            </a:r>
            <a:br>
              <a:rPr lang="ru-RU" sz="3500" dirty="0" smtClean="0">
                <a:solidFill>
                  <a:srgbClr val="C00000"/>
                </a:solidFill>
              </a:rPr>
            </a:br>
            <a:r>
              <a:rPr lang="ru-RU" sz="3500" dirty="0" smtClean="0">
                <a:solidFill>
                  <a:srgbClr val="C00000"/>
                </a:solidFill>
              </a:rPr>
              <a:t>– дата подписания информированного добровольного согласия пациента на включение в лист ожидания;</a:t>
            </a:r>
            <a:endParaRPr lang="ru-RU" sz="35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149969" y="1503312"/>
            <a:ext cx="4682532" cy="443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- результаты </a:t>
            </a:r>
            <a:r>
              <a:rPr lang="ru-RU" sz="1400" dirty="0"/>
              <a:t>типирования пациента по антигенам HLA;</a:t>
            </a:r>
            <a:br>
              <a:rPr lang="ru-RU" sz="1400" dirty="0"/>
            </a:br>
            <a:r>
              <a:rPr lang="ru-RU" sz="1400" dirty="0"/>
              <a:t>– группа крови, резус-фактор;</a:t>
            </a:r>
            <a:br>
              <a:rPr lang="ru-RU" sz="1400" dirty="0"/>
            </a:br>
            <a:r>
              <a:rPr lang="ru-RU" sz="1400" dirty="0"/>
              <a:t>– рост;</a:t>
            </a:r>
            <a:br>
              <a:rPr lang="ru-RU" sz="1400" dirty="0"/>
            </a:br>
            <a:r>
              <a:rPr lang="ru-RU" sz="1400" dirty="0"/>
              <a:t>– масса тела;</a:t>
            </a:r>
            <a:br>
              <a:rPr lang="ru-RU" sz="1400" dirty="0"/>
            </a:br>
            <a:r>
              <a:rPr lang="ru-RU" sz="1400" dirty="0"/>
              <a:t>– индекс массы тела;</a:t>
            </a:r>
            <a:br>
              <a:rPr lang="ru-RU" sz="1400" dirty="0"/>
            </a:br>
            <a:r>
              <a:rPr lang="ru-RU" sz="1400" dirty="0" smtClean="0"/>
              <a:t>– </a:t>
            </a:r>
            <a:r>
              <a:rPr lang="ru-RU" sz="1400" dirty="0"/>
              <a:t>результаты тканевого типирования по системе HLA;</a:t>
            </a:r>
            <a:br>
              <a:rPr lang="ru-RU" sz="1400" dirty="0"/>
            </a:br>
            <a:r>
              <a:rPr lang="ru-RU" sz="1400" dirty="0"/>
              <a:t>– сведения об уровне предсуществующих антител;</a:t>
            </a:r>
            <a:br>
              <a:rPr lang="ru-RU" sz="1400" dirty="0"/>
            </a:br>
            <a:r>
              <a:rPr lang="ru-RU" sz="1400" dirty="0"/>
              <a:t>– </a:t>
            </a:r>
            <a:r>
              <a:rPr lang="ru-RU" sz="1400" dirty="0" err="1"/>
              <a:t>аллергологический</a:t>
            </a:r>
            <a:r>
              <a:rPr lang="ru-RU" sz="1400" dirty="0"/>
              <a:t> анамнез;</a:t>
            </a:r>
            <a:br>
              <a:rPr lang="ru-RU" sz="1400" dirty="0"/>
            </a:br>
            <a:r>
              <a:rPr lang="ru-RU" sz="1400" dirty="0"/>
              <a:t>– результаты лабораторных исследований на наличие инфекционных болезней с указанием даты их проведения;</a:t>
            </a:r>
            <a:br>
              <a:rPr lang="ru-RU" sz="1400" dirty="0"/>
            </a:br>
            <a:r>
              <a:rPr lang="ru-RU" sz="1400" dirty="0"/>
              <a:t>– сведения об основном </a:t>
            </a:r>
            <a:r>
              <a:rPr lang="ru-RU" sz="1400" dirty="0" smtClean="0"/>
              <a:t>заболевании;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– выраженность органной недостаточности;</a:t>
            </a:r>
            <a:br>
              <a:rPr lang="ru-RU" sz="1400" dirty="0"/>
            </a:br>
            <a:r>
              <a:rPr lang="ru-RU" sz="1400" dirty="0"/>
              <a:t>– сведения о сопутствующей патологии;</a:t>
            </a:r>
            <a:br>
              <a:rPr lang="ru-RU" sz="1400" dirty="0"/>
            </a:br>
            <a:r>
              <a:rPr lang="ru-RU" sz="1400" dirty="0"/>
              <a:t>– сведения о предшествующих трансплантациях;</a:t>
            </a:r>
            <a:br>
              <a:rPr lang="ru-RU" sz="1400" dirty="0"/>
            </a:br>
            <a:r>
              <a:rPr lang="ru-RU" sz="1400" dirty="0"/>
              <a:t>– вид применяемой заместительной </a:t>
            </a:r>
            <a:r>
              <a:rPr lang="ru-RU" sz="1400" dirty="0" smtClean="0"/>
              <a:t>терапии;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– дата начала </a:t>
            </a:r>
            <a:r>
              <a:rPr lang="ru-RU" sz="1400" dirty="0" smtClean="0"/>
              <a:t>заместительной терапии;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– </a:t>
            </a:r>
            <a:r>
              <a:rPr lang="ru-RU" sz="1400" dirty="0" smtClean="0"/>
              <a:t> </a:t>
            </a:r>
            <a:r>
              <a:rPr lang="ru-RU" sz="1400" dirty="0"/>
              <a:t>другие медицинские данные, имеющие отношение к подбору трансплантата и срокам ожидания трансплантации.</a:t>
            </a:r>
          </a:p>
        </p:txBody>
      </p:sp>
    </p:spTree>
    <p:extLst>
      <p:ext uri="{BB962C8B-B14F-4D97-AF65-F5344CB8AC3E}">
        <p14:creationId xmlns:p14="http://schemas.microsoft.com/office/powerpoint/2010/main" val="260975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7973" y="616334"/>
            <a:ext cx="7886700" cy="649758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Противопоказания для ТП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45123" y="1657979"/>
            <a:ext cx="3886200" cy="498398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000" b="1" dirty="0">
                <a:solidFill>
                  <a:srgbClr val="C00000"/>
                </a:solidFill>
              </a:rPr>
              <a:t>Абсолютные противопоказания:</a:t>
            </a:r>
            <a:br>
              <a:rPr lang="ru-RU" sz="5000" b="1" dirty="0">
                <a:solidFill>
                  <a:srgbClr val="C00000"/>
                </a:solidFill>
              </a:rPr>
            </a:br>
            <a:endParaRPr lang="ru-RU" sz="5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5000" dirty="0"/>
              <a:t>низкая приверженность к терапии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000" dirty="0"/>
              <a:t>злокачественные новообразования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000" dirty="0" smtClean="0"/>
              <a:t>активный </a:t>
            </a:r>
            <a:r>
              <a:rPr lang="ru-RU" sz="5000" dirty="0"/>
              <a:t>СПИД или гепатит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000" dirty="0"/>
              <a:t>активный туберкулез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000" dirty="0"/>
              <a:t>терминальная стадия другого заболевания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000" dirty="0"/>
              <a:t>тяжелая сосудистая патология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000" dirty="0"/>
              <a:t>наркотическая зависимость</a:t>
            </a:r>
          </a:p>
          <a:p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29150" y="1657978"/>
            <a:ext cx="3886200" cy="520002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Относительные противопоказания: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400" dirty="0"/>
              <a:t>первичное заболевание почек с высокой вероятностью рецидива в трансплантате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400" dirty="0"/>
              <a:t>хроническая инфекция мочевыводящих путей, тяжело поддающаяся лечению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400" dirty="0"/>
              <a:t>декомпенсированный сахарный диабет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400" dirty="0"/>
              <a:t>не подвергающиеся лечению злокачественные опухоли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400" dirty="0"/>
              <a:t>инфекционные заболевания в фазе обострения с выраженной клинической картиной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400" dirty="0"/>
              <a:t>серьезные сопутствующие заболевания (</a:t>
            </a:r>
            <a:r>
              <a:rPr lang="ru-RU" sz="3400" dirty="0" err="1"/>
              <a:t>например,сердечно</a:t>
            </a:r>
            <a:r>
              <a:rPr lang="ru-RU" sz="3400" dirty="0"/>
              <a:t>-сосудистые, бронхо-легочные, заболевания печени), которые представляют либо риск для пациента при трансплантации, либо ставят под сомнение долговременный успех  трансплантации </a:t>
            </a:r>
          </a:p>
          <a:p>
            <a:pPr marL="0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44962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992" y="37219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Нужно ли сдавать анализы и проходить обследования в период ожидания донорской почки?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311" y="2096930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Минимум </a:t>
            </a:r>
            <a:r>
              <a:rPr lang="ru-RU" sz="2000" b="1" u="sng" dirty="0" smtClean="0">
                <a:solidFill>
                  <a:srgbClr val="C00000"/>
                </a:solidFill>
              </a:rPr>
              <a:t>один раз </a:t>
            </a:r>
            <a:r>
              <a:rPr lang="ru-RU" sz="2000" b="1" u="sng" dirty="0">
                <a:solidFill>
                  <a:srgbClr val="C00000"/>
                </a:solidFill>
              </a:rPr>
              <a:t>в </a:t>
            </a:r>
            <a:r>
              <a:rPr lang="ru-RU" sz="2000" b="1" u="sng" dirty="0" smtClean="0">
                <a:solidFill>
                  <a:srgbClr val="C00000"/>
                </a:solidFill>
              </a:rPr>
              <a:t>месяц </a:t>
            </a:r>
            <a:r>
              <a:rPr lang="ru-RU" sz="2000" dirty="0" smtClean="0"/>
              <a:t>потенциальный реципиент должен приходить на осмотр</a:t>
            </a:r>
            <a:r>
              <a:rPr lang="ru-RU" sz="2000" dirty="0"/>
              <a:t>, </a:t>
            </a:r>
            <a:r>
              <a:rPr lang="ru-RU" sz="2000" dirty="0" smtClean="0"/>
              <a:t>проходить рекомендованные обследования и сдавать </a:t>
            </a:r>
            <a:r>
              <a:rPr lang="ru-RU" sz="2000" dirty="0"/>
              <a:t>анализы.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Данные обследований вносятся </a:t>
            </a:r>
            <a:r>
              <a:rPr lang="ru-RU" sz="2000" dirty="0"/>
              <a:t>в лист ожидания.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Потенциальный </a:t>
            </a:r>
            <a:r>
              <a:rPr lang="ru-RU" sz="2000" dirty="0"/>
              <a:t>реципиент должен незамедлительно сообщать обо всех изменениях состояния и самочувствия.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Нужно </a:t>
            </a:r>
            <a:r>
              <a:rPr lang="ru-RU" sz="2000" dirty="0"/>
              <a:t>четко выполнять рекомендации врача отделения диализа и нефролога, регулярно </a:t>
            </a:r>
            <a:r>
              <a:rPr lang="ru-RU" sz="2000" dirty="0" smtClean="0"/>
              <a:t>принимать </a:t>
            </a:r>
            <a:r>
              <a:rPr lang="ru-RU" sz="2000" dirty="0"/>
              <a:t>назначенные препараты.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На </a:t>
            </a:r>
            <a:r>
              <a:rPr lang="ru-RU" sz="2000" dirty="0"/>
              <a:t>момент поступления органа у пациента не должно быть противопоказаний к пересадке почки.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91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944" y="50006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 каким причинам пациента </a:t>
            </a:r>
            <a:r>
              <a:rPr lang="ru-RU" b="1" dirty="0">
                <a:solidFill>
                  <a:srgbClr val="0070C0"/>
                </a:solidFill>
              </a:rPr>
              <a:t>могут исключить из листа ожидания донорской почки?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601" y="1825625"/>
            <a:ext cx="7886700" cy="460254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неявка на осмотр в назначенное время и по вызову врача ответственного за ведение листа ожидания.</a:t>
            </a:r>
          </a:p>
          <a:p>
            <a:pPr lvl="0"/>
            <a:r>
              <a:rPr lang="ru-RU" dirty="0"/>
              <a:t>при  выявлении на этапе включения в лист ожидания противопоказаний для проведения трансплантации почки</a:t>
            </a:r>
          </a:p>
          <a:p>
            <a:pPr lvl="0"/>
            <a:r>
              <a:rPr lang="ru-RU" dirty="0"/>
              <a:t>при выявлении противопоказаний для проведения трансплантации почки во время проведения плановых ежемесячных обследований</a:t>
            </a:r>
          </a:p>
          <a:p>
            <a:pPr lvl="0"/>
            <a:r>
              <a:rPr lang="ru-RU" dirty="0"/>
              <a:t>по личному волеизъявлению, выраженному в письменной форме</a:t>
            </a:r>
          </a:p>
          <a:p>
            <a:pPr lvl="0"/>
            <a:r>
              <a:rPr lang="ru-RU" dirty="0"/>
              <a:t>в случае отказа от рекомендованных врачом ответственным за ведение листа ожидания </a:t>
            </a:r>
            <a:r>
              <a:rPr lang="ru-RU" dirty="0" err="1"/>
              <a:t>дообследований</a:t>
            </a:r>
            <a:r>
              <a:rPr lang="ru-RU" dirty="0"/>
              <a:t> при выявлении сомнительных лабораторных, инструментальных и/или клинических данных в ходе включения/пребывания в листе ожидания.</a:t>
            </a:r>
          </a:p>
          <a:p>
            <a:pPr lvl="0"/>
            <a:r>
              <a:rPr lang="ru-RU" dirty="0"/>
              <a:t>при возникновении острых  и/или обострении хронических заболеваний (временное исключение из листа ожидания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успешная трансплантация почки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39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751" y="352097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Сколько нужно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ждать </a:t>
            </a:r>
            <a:r>
              <a:rPr lang="ru-RU" b="1" dirty="0">
                <a:solidFill>
                  <a:srgbClr val="0070C0"/>
                </a:solidFill>
              </a:rPr>
              <a:t>донорскую почку?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Потенциальный реципиент почки, состоящий в  листе </a:t>
            </a:r>
            <a:r>
              <a:rPr lang="ru-RU" dirty="0"/>
              <a:t>ожидания должен быть на связи круглосуточно. </a:t>
            </a:r>
          </a:p>
          <a:p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только </a:t>
            </a:r>
            <a:r>
              <a:rPr lang="ru-RU" dirty="0" smtClean="0"/>
              <a:t>появляется орган </a:t>
            </a:r>
            <a:r>
              <a:rPr lang="ru-RU" dirty="0"/>
              <a:t>– совместимый с </a:t>
            </a:r>
            <a:r>
              <a:rPr lang="ru-RU" dirty="0" smtClean="0"/>
              <a:t>реципиентом, пациента вызывают на трансплантацию. </a:t>
            </a:r>
          </a:p>
          <a:p>
            <a:endParaRPr lang="ru-RU" dirty="0" smtClean="0"/>
          </a:p>
          <a:p>
            <a:r>
              <a:rPr lang="ru-RU" dirty="0" smtClean="0"/>
              <a:t>Подходящая </a:t>
            </a:r>
            <a:r>
              <a:rPr lang="ru-RU" dirty="0"/>
              <a:t>почка может появиться в течение двух лет, а может – на следующий день после регистрации в листе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8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673" y="1233182"/>
            <a:ext cx="4028375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Республиканский </a:t>
            </a:r>
            <a:r>
              <a:rPr lang="ru-RU" sz="3200" b="1" dirty="0" err="1" smtClean="0"/>
              <a:t>нефрологический</a:t>
            </a:r>
            <a:r>
              <a:rPr lang="ru-RU" sz="3200" b="1" dirty="0" smtClean="0"/>
              <a:t> центр</a:t>
            </a:r>
          </a:p>
          <a:p>
            <a:r>
              <a:rPr lang="ru-RU" sz="2800" dirty="0" smtClean="0"/>
              <a:t>Тел.: 23-36-24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4985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5203</TotalTime>
  <Words>481</Words>
  <Application>Microsoft Office PowerPoint</Application>
  <PresentationFormat>Экран (4:3)</PresentationFormat>
  <Paragraphs>68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Тема Office</vt:lpstr>
      <vt:lpstr> </vt:lpstr>
      <vt:lpstr>    Что такое лист ожидания?   Лист ожидания – это регистр пациентов, нуждающихся по данным обследования в трансплантации почки.      </vt:lpstr>
      <vt:lpstr>Врачебная комиссия  по выдаче медицинского заключения о необходимости трансплантации органов и (или) тканей человека</vt:lpstr>
      <vt:lpstr> Какие данные нужны для включения в лист ожидания донорской почки? </vt:lpstr>
      <vt:lpstr>Противопоказания для ТП</vt:lpstr>
      <vt:lpstr>Нужно ли сдавать анализы и проходить обследования в период ожидания донорской почки? </vt:lpstr>
      <vt:lpstr>По каким причинам пациента могут исключить из листа ожидания донорской почки?  </vt:lpstr>
      <vt:lpstr>Сколько нужно  ждать донорскую почку?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Александровна Денисова</dc:creator>
  <cp:lastModifiedBy>Вера Яковлевна Бадмаева</cp:lastModifiedBy>
  <cp:revision>254</cp:revision>
  <cp:lastPrinted>2018-07-04T00:24:51Z</cp:lastPrinted>
  <dcterms:created xsi:type="dcterms:W3CDTF">2018-01-16T05:11:56Z</dcterms:created>
  <dcterms:modified xsi:type="dcterms:W3CDTF">2021-10-15T07:31:05Z</dcterms:modified>
</cp:coreProperties>
</file>