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CBC29-7D2A-4AF3-B05B-F540DE649F94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90D38-42FF-4922-AC42-EE5D93B48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5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сегодняшний день отсутствует «идеальный» и тем более стандартный режим </a:t>
            </a:r>
            <a:r>
              <a:rPr lang="ru-RU" dirty="0" err="1"/>
              <a:t>иммуносупрессии</a:t>
            </a:r>
            <a:r>
              <a:rPr lang="ru-RU" dirty="0"/>
              <a:t> после трансплантации почки. Это подтверждается использованием множества комбинаций уже известных и новых иммунодепрессантов в различных трансплантационных центрах. Однако соблюдение протокола, т.е. определенного единообразия в лечении пациентов после трансплантации почки имеет большое значение в повседневной клинической практике. Современным стандартом признается частота острого отторжения в течение первого года не более 10– 20%, а годичное выживание трансплантата — не менее 90%.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990D38-42FF-4922-AC42-EE5D93B486D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851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Задачей </a:t>
            </a:r>
            <a:r>
              <a:rPr lang="ru-RU" dirty="0" err="1"/>
              <a:t>иммуносупрессии</a:t>
            </a:r>
            <a:r>
              <a:rPr lang="ru-RU" dirty="0"/>
              <a:t> в начальный период является предупреждение и лечение раннего отторжения при минимальном риске дополнительных повреждений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990D38-42FF-4922-AC42-EE5D93B486D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519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фоне </a:t>
            </a:r>
            <a:r>
              <a:rPr lang="ru-RU" dirty="0" err="1"/>
              <a:t>иммуносупрессивной</a:t>
            </a:r>
            <a:r>
              <a:rPr lang="ru-RU" dirty="0"/>
              <a:t> терапии часто происходит реактивация латентных инфекций, возбудители которых могут находиться в организме реципиента до трансплантации или попадать в него с донорским органом. Пути поступления инфекционного агента в организм реципиента РТ могут быть различными: инфицирование патогенами, типичными для общей популяции; внутрибольничное инфицирование (</a:t>
            </a:r>
            <a:r>
              <a:rPr lang="ru-RU" dirty="0" err="1"/>
              <a:t>нозокомиальные</a:t>
            </a:r>
            <a:r>
              <a:rPr lang="ru-RU" dirty="0"/>
              <a:t> инфекции); перенос возбудителя с донорским органом; реактивация латентного возбудителя, попавшего в организм больного еще до трансплантации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990D38-42FF-4922-AC42-EE5D93B486D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743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76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74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450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767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59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56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064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72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20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1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8466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5281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13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50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5322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3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52571-F652-4B48-87A8-3CF08D01E838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2D5C40-92E3-44EB-ABA5-2CCAC3E7D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29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  <p:sldLayoutId id="2147483882" r:id="rId14"/>
    <p:sldLayoutId id="2147483883" r:id="rId15"/>
    <p:sldLayoutId id="21474838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A127D-E74F-48C4-8E75-EF00FFFD10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стационарного лечения пациентов с трансплантированной почкой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3F09E2-5188-45D4-9C65-F0CADA242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13745"/>
            <a:ext cx="9144000" cy="1311564"/>
          </a:xfrm>
        </p:spPr>
        <p:txBody>
          <a:bodyPr/>
          <a:lstStyle/>
          <a:p>
            <a:pPr algn="ctr"/>
            <a:r>
              <a:rPr lang="ru-RU" dirty="0"/>
              <a:t>«Школа пациента»</a:t>
            </a:r>
          </a:p>
          <a:p>
            <a:pPr algn="ctr"/>
            <a:r>
              <a:rPr lang="ru-RU" dirty="0"/>
              <a:t>15.10.2021.</a:t>
            </a:r>
          </a:p>
        </p:txBody>
      </p:sp>
    </p:spTree>
    <p:extLst>
      <p:ext uri="{BB962C8B-B14F-4D97-AF65-F5344CB8AC3E}">
        <p14:creationId xmlns:p14="http://schemas.microsoft.com/office/powerpoint/2010/main" val="248299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CE0AFE-AD3E-4C70-850C-2F0DC8263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3018"/>
            <a:ext cx="10515600" cy="5003945"/>
          </a:xfrm>
        </p:spPr>
        <p:txBody>
          <a:bodyPr>
            <a:normAutofit/>
          </a:bodyPr>
          <a:lstStyle/>
          <a:p>
            <a:r>
              <a:rPr lang="ru-RU" sz="2000" dirty="0"/>
              <a:t>Дисфункции почечного трансплантата – это проявление гетерогенной группы заболеваний, приводящих к нарушению функции пересаженного органа, которая развивается примерно в 90% случаев в различные сроки после операции. </a:t>
            </a:r>
          </a:p>
          <a:p>
            <a:r>
              <a:rPr lang="ru-RU" sz="2000" dirty="0"/>
              <a:t>Многие процессы, приводящие к дисфункции трансплантата, имеют одинаковые клинические проявления: повышение уровней мочевины и креатинина в сыворотке крови, снижение диуреза вплоть до анурии</a:t>
            </a:r>
          </a:p>
        </p:txBody>
      </p:sp>
    </p:spTree>
    <p:extLst>
      <p:ext uri="{BB962C8B-B14F-4D97-AF65-F5344CB8AC3E}">
        <p14:creationId xmlns:p14="http://schemas.microsoft.com/office/powerpoint/2010/main" val="174612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3AA241C-8AE0-4ED1-BD24-89C787633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57745"/>
            <a:ext cx="8915400" cy="4553477"/>
          </a:xfrm>
        </p:spPr>
        <p:txBody>
          <a:bodyPr>
            <a:normAutofit/>
          </a:bodyPr>
          <a:lstStyle/>
          <a:p>
            <a:r>
              <a:rPr lang="ru-RU" sz="2000" dirty="0"/>
              <a:t>Поскольку клиническая и морфологическая картина имеет характерные особенности в различные сроки после трансплантации, многими авторами выделяется 3 периода после трансплантации:</a:t>
            </a:r>
          </a:p>
          <a:p>
            <a:r>
              <a:rPr lang="ru-RU" sz="2000" dirty="0"/>
              <a:t>до 3 месяцев </a:t>
            </a:r>
          </a:p>
          <a:p>
            <a:r>
              <a:rPr lang="ru-RU" sz="2000" dirty="0"/>
              <a:t>от 3 месяцев до 1 года </a:t>
            </a:r>
          </a:p>
          <a:p>
            <a:r>
              <a:rPr lang="ru-RU" sz="2000" dirty="0"/>
              <a:t>более 1 года </a:t>
            </a:r>
          </a:p>
        </p:txBody>
      </p:sp>
    </p:spTree>
    <p:extLst>
      <p:ext uri="{BB962C8B-B14F-4D97-AF65-F5344CB8AC3E}">
        <p14:creationId xmlns:p14="http://schemas.microsoft.com/office/powerpoint/2010/main" val="389325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BE86C-30D2-49F7-B155-B97C3B15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первые три месяца (чаще всего встречается)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7AA500-A8F2-4604-B487-69AB1C488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Отторжение </a:t>
            </a:r>
          </a:p>
          <a:p>
            <a:r>
              <a:rPr lang="ru-RU" sz="2400" dirty="0"/>
              <a:t>Острая токсичность ИК  (при высоких дозах)</a:t>
            </a:r>
          </a:p>
          <a:p>
            <a:r>
              <a:rPr lang="ru-RU" sz="2400" dirty="0"/>
              <a:t>Донорская патология</a:t>
            </a:r>
          </a:p>
        </p:txBody>
      </p:sp>
    </p:spTree>
    <p:extLst>
      <p:ext uri="{BB962C8B-B14F-4D97-AF65-F5344CB8AC3E}">
        <p14:creationId xmlns:p14="http://schemas.microsoft.com/office/powerpoint/2010/main" val="6555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971DE-F4ED-4E39-8C3C-34388A0F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Через месяцы (чаще всего):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274D4C-00B5-4C6E-9582-A1A42DF9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Тубулоинтерстициальный</a:t>
            </a:r>
            <a:r>
              <a:rPr lang="ru-RU" sz="2400" dirty="0"/>
              <a:t> нефрит </a:t>
            </a:r>
          </a:p>
          <a:p>
            <a:r>
              <a:rPr lang="ru-RU" sz="2400" dirty="0"/>
              <a:t>Возвратная патология </a:t>
            </a:r>
          </a:p>
          <a:p>
            <a:r>
              <a:rPr lang="ru-RU" sz="2400" dirty="0"/>
              <a:t>Хроническая нефропатия  трансплантата</a:t>
            </a:r>
          </a:p>
          <a:p>
            <a:r>
              <a:rPr lang="ru-RU" sz="2400" dirty="0"/>
              <a:t>Хроническая токсичность ИК </a:t>
            </a:r>
          </a:p>
          <a:p>
            <a:r>
              <a:rPr lang="ru-RU" sz="2400" dirty="0"/>
              <a:t>Инфекция (вирусная и бактериальная)</a:t>
            </a:r>
          </a:p>
        </p:txBody>
      </p:sp>
    </p:spTree>
    <p:extLst>
      <p:ext uri="{BB962C8B-B14F-4D97-AF65-F5344CB8AC3E}">
        <p14:creationId xmlns:p14="http://schemas.microsoft.com/office/powerpoint/2010/main" val="49669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17C33-449E-4C88-BD68-231F1DEF4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202124"/>
                </a:solidFill>
                <a:effectLst/>
                <a:latin typeface="-apple-system"/>
              </a:rPr>
              <a:t>Режим дозирования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-apple-system"/>
              </a:rPr>
              <a:t>иммуносупрессивных</a:t>
            </a:r>
            <a:r>
              <a:rPr lang="ru-RU" b="0" i="0" dirty="0">
                <a:solidFill>
                  <a:srgbClr val="202124"/>
                </a:solidFill>
                <a:effectLst/>
                <a:latin typeface="-apple-system"/>
              </a:rPr>
              <a:t> препаратов:</a:t>
            </a:r>
            <a:br>
              <a:rPr lang="ru-RU" b="0" i="0" dirty="0">
                <a:solidFill>
                  <a:srgbClr val="202124"/>
                </a:solidFill>
                <a:effectLst/>
                <a:latin typeface="-apple-system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4E7651-2190-44C6-9A1F-31E1DAFB9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• </a:t>
            </a:r>
            <a:r>
              <a:rPr lang="ru-RU" sz="2000" b="0" i="0" dirty="0" err="1">
                <a:solidFill>
                  <a:srgbClr val="202124"/>
                </a:solidFill>
                <a:effectLst/>
                <a:latin typeface="-apple-system"/>
              </a:rPr>
              <a:t>Сандиммун-неорал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: </a:t>
            </a:r>
          </a:p>
          <a:p>
            <a:pPr algn="l"/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0-1 месяц после трансплантации в дозе 5-10 мг/кг/</a:t>
            </a:r>
            <a:r>
              <a:rPr lang="ru-RU" sz="2000" b="0" i="0" dirty="0" err="1">
                <a:solidFill>
                  <a:srgbClr val="202124"/>
                </a:solidFill>
                <a:effectLst/>
                <a:latin typeface="-apple-system"/>
              </a:rPr>
              <a:t>сут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 (С0 -150-350 </a:t>
            </a:r>
            <a:r>
              <a:rPr lang="ru-RU" sz="2000" b="0" i="0" dirty="0" err="1">
                <a:solidFill>
                  <a:srgbClr val="202124"/>
                </a:solidFill>
                <a:effectLst/>
                <a:latin typeface="-apple-system"/>
              </a:rPr>
              <a:t>нг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/мл); 2-3 месяц - С0 - 200-250 </a:t>
            </a:r>
            <a:r>
              <a:rPr lang="ru-RU" sz="2000" b="0" i="0" dirty="0" err="1">
                <a:solidFill>
                  <a:srgbClr val="202124"/>
                </a:solidFill>
                <a:effectLst/>
                <a:latin typeface="-apple-system"/>
              </a:rPr>
              <a:t>нг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/мл; 3–6 месяцев – С0 -100-200нг/мл; 6 мес-1 год - С0-100нг/мл; после 1 года - С0 - 80-100 </a:t>
            </a:r>
            <a:r>
              <a:rPr lang="ru-RU" sz="2000" b="0" i="0" dirty="0" err="1">
                <a:solidFill>
                  <a:srgbClr val="202124"/>
                </a:solidFill>
                <a:effectLst/>
                <a:latin typeface="-apple-system"/>
              </a:rPr>
              <a:t>нг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/мл;</a:t>
            </a:r>
          </a:p>
          <a:p>
            <a:pPr algn="l"/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• </a:t>
            </a:r>
            <a:r>
              <a:rPr lang="ru-RU" sz="2000" b="0" i="0" dirty="0" err="1">
                <a:solidFill>
                  <a:srgbClr val="202124"/>
                </a:solidFill>
                <a:effectLst/>
                <a:latin typeface="-apple-system"/>
              </a:rPr>
              <a:t>Такролимус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: </a:t>
            </a:r>
          </a:p>
          <a:p>
            <a:pPr algn="l"/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0-1 месяц после трансплантации в дозе 0,15- 0,30 мг/кг/</a:t>
            </a:r>
            <a:r>
              <a:rPr lang="ru-RU" sz="2000" b="0" i="0" dirty="0" err="1">
                <a:solidFill>
                  <a:srgbClr val="202124"/>
                </a:solidFill>
                <a:effectLst/>
                <a:latin typeface="-apple-system"/>
              </a:rPr>
              <a:t>сут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 (С0 -10-12 </a:t>
            </a:r>
            <a:r>
              <a:rPr lang="ru-RU" sz="2000" b="0" i="0" dirty="0" err="1">
                <a:solidFill>
                  <a:srgbClr val="202124"/>
                </a:solidFill>
                <a:effectLst/>
                <a:latin typeface="-apple-system"/>
              </a:rPr>
              <a:t>нг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/мл); 2-3 месяц - С0 - 8-10 </a:t>
            </a:r>
            <a:r>
              <a:rPr lang="ru-RU" sz="2000" b="0" i="0" dirty="0" err="1">
                <a:solidFill>
                  <a:srgbClr val="202124"/>
                </a:solidFill>
                <a:effectLst/>
                <a:latin typeface="-apple-system"/>
              </a:rPr>
              <a:t>нг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/мл; 3–6 месяцев – в дозе 0,15мг/кг/</a:t>
            </a:r>
            <a:r>
              <a:rPr lang="ru-RU" sz="2000" b="0" i="0" dirty="0" err="1">
                <a:solidFill>
                  <a:srgbClr val="202124"/>
                </a:solidFill>
                <a:effectLst/>
                <a:latin typeface="-apple-system"/>
              </a:rPr>
              <a:t>сут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 (С0 -6-8 </a:t>
            </a:r>
            <a:r>
              <a:rPr lang="ru-RU" sz="2000" b="0" i="0" dirty="0" err="1">
                <a:solidFill>
                  <a:srgbClr val="202124"/>
                </a:solidFill>
                <a:effectLst/>
                <a:latin typeface="-apple-system"/>
              </a:rPr>
              <a:t>нг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/мл); 6 мес-1 год - С0- 4-6нг/мл; после 1 года – в дозе 0,1мг/кг/</a:t>
            </a:r>
            <a:r>
              <a:rPr lang="ru-RU" sz="2000" b="0" i="0" dirty="0" err="1">
                <a:solidFill>
                  <a:srgbClr val="202124"/>
                </a:solidFill>
                <a:effectLst/>
                <a:latin typeface="-apple-system"/>
              </a:rPr>
              <a:t>сут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 С0 – 4 -6 </a:t>
            </a:r>
            <a:r>
              <a:rPr lang="ru-RU" sz="2000" b="0" i="0" dirty="0" err="1">
                <a:solidFill>
                  <a:srgbClr val="202124"/>
                </a:solidFill>
                <a:effectLst/>
                <a:latin typeface="-apple-system"/>
              </a:rPr>
              <a:t>нг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-apple-system"/>
              </a:rPr>
              <a:t>/мл;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72521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236</TotalTime>
  <Words>464</Words>
  <Application>Microsoft Office PowerPoint</Application>
  <PresentationFormat>Широкоэкранный</PresentationFormat>
  <Paragraphs>30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-apple-system</vt:lpstr>
      <vt:lpstr>Arial</vt:lpstr>
      <vt:lpstr>Calibri</vt:lpstr>
      <vt:lpstr>Century Gothic</vt:lpstr>
      <vt:lpstr>Wingdings 3</vt:lpstr>
      <vt:lpstr>Легкий дым</vt:lpstr>
      <vt:lpstr>Особенности стационарного лечения пациентов с трансплантированной почкой</vt:lpstr>
      <vt:lpstr>Презентация PowerPoint</vt:lpstr>
      <vt:lpstr>Презентация PowerPoint</vt:lpstr>
      <vt:lpstr>В первые три месяца (чаще всего встречается)</vt:lpstr>
      <vt:lpstr>Через месяцы (чаще всего):</vt:lpstr>
      <vt:lpstr>Режим дозирования иммуносупрессивных препаратов: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2021-10-14T03:51:28Z</dcterms:created>
  <dcterms:modified xsi:type="dcterms:W3CDTF">2021-10-14T07:47:42Z</dcterms:modified>
</cp:coreProperties>
</file>