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0" r:id="rId2"/>
    <p:sldId id="331" r:id="rId3"/>
    <p:sldId id="332" r:id="rId4"/>
    <p:sldId id="334" r:id="rId5"/>
    <p:sldId id="337" r:id="rId6"/>
    <p:sldId id="333" r:id="rId7"/>
    <p:sldId id="335" r:id="rId8"/>
    <p:sldId id="336" r:id="rId9"/>
    <p:sldId id="338" r:id="rId10"/>
    <p:sldId id="339" r:id="rId11"/>
    <p:sldId id="340" r:id="rId12"/>
    <p:sldId id="299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51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4062D-8F2B-426D-8D88-D2A9F4A747E3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53004-0E75-47E8-AAD2-E8C6B7EE1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7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46769-45F0-4D94-9CFF-8A0A0F66CBB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87A22-D634-4A95-B61E-E60FDDDAA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2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7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6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6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1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3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1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7A22-D634-4A95-B61E-E60FDDDAA3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9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545" y="607219"/>
            <a:ext cx="4396339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545" y="3361407"/>
            <a:ext cx="40161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739" cy="9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96" y="10453"/>
            <a:ext cx="78867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3" y="1"/>
            <a:ext cx="30232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40" y="0"/>
            <a:ext cx="288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9" y="1"/>
            <a:ext cx="288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Ivanova_VS\Рабочий стол\презентация 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2" y="926217"/>
            <a:ext cx="6931861" cy="50055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1328" y="6021401"/>
            <a:ext cx="282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www.rkbsemashko.ru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2543" y="6360264"/>
            <a:ext cx="3300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000" b="1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rkbsemashko@yandex.ru</a:t>
            </a:r>
            <a:endParaRPr lang="ru-RU" sz="2000" b="1" i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068" y="279886"/>
            <a:ext cx="620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 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221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ABF5-DA3C-48FB-A6E8-E000E771AA9B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4FC1-CB32-43CA-A3CB-E0D4A010C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4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323528" y="449288"/>
            <a:ext cx="8229600" cy="6076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  <a:r>
              <a:rPr lang="ru-RU" sz="2000" b="1" dirty="0" smtClean="0"/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ГАУЗ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РЕСПУБЛИКАНСКАЯ КЛИНИЧЕСКАЯ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БОЛЬНИЦА им. Н.А. СЕМАШКО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 smtClean="0">
                <a:latin typeface="Arial" pitchFamily="18"/>
                <a:ea typeface="Andale Sans UI" pitchFamily="2"/>
                <a:cs typeface="Tahoma" pitchFamily="2"/>
              </a:rPr>
              <a:t>Амбулаторное наблюдение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 smtClean="0">
                <a:latin typeface="Arial" pitchFamily="18"/>
                <a:ea typeface="Andale Sans UI" pitchFamily="2"/>
                <a:cs typeface="Tahoma" pitchFamily="2"/>
              </a:rPr>
              <a:t>                  пациента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latin typeface="Arial" pitchFamily="18"/>
                <a:cs typeface="Tahoma" pitchFamily="2"/>
              </a:rPr>
              <a:t>п</a:t>
            </a:r>
            <a:r>
              <a:rPr lang="ru-RU" sz="2800" b="1" dirty="0" smtClean="0">
                <a:latin typeface="Arial" pitchFamily="18"/>
                <a:cs typeface="Tahoma" pitchFamily="2"/>
              </a:rPr>
              <a:t>осле трансплантации почки.</a:t>
            </a:r>
            <a:endParaRPr lang="ru-RU" sz="1600" b="1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1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1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 smtClean="0"/>
              <a:t>Купцова О.А. – врач-нефролог РНЦ</a:t>
            </a:r>
            <a:endParaRPr kumimoji="0" lang="ru-RU" sz="16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4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/>
              <a:t>              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/>
              <a:t>                          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Путешествия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8047806" cy="47641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стоит планировать никаких путешествий как минимум 6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месяцев после трансплантации, так как в этом периоде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возникнуть необходимость незапланированной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госпитализации.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Ваши планы на поездку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Вашими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врачами.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поездках за рубеж не пейте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напитков 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льдом. Пейте только бутилированную воду.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Иммуносупрессивные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Вы принимаете, должны быть у Вас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собой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весь срок пребывания за рубежом с избытком,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случай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непредвиденной задержки. Не сдавайте их в багаж, 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возите только в ручной клади. Необходимые для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подтверждения этого медицинские документы Вам стоит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подготовить заранее.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6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 и алкоголь противопоказаны!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6792"/>
            <a:ext cx="8047806" cy="4620171"/>
          </a:xfrm>
        </p:spPr>
        <p:txBody>
          <a:bodyPr/>
          <a:lstStyle/>
          <a:p>
            <a:r>
              <a:rPr lang="ru-RU" dirty="0" smtClean="0"/>
              <a:t>Курение </a:t>
            </a:r>
            <a:r>
              <a:rPr lang="ru-RU" dirty="0"/>
              <a:t>после </a:t>
            </a:r>
            <a:r>
              <a:rPr lang="ru-RU" dirty="0" smtClean="0"/>
              <a:t>трансплантации повышает </a:t>
            </a:r>
            <a:r>
              <a:rPr lang="ru-RU" dirty="0"/>
              <a:t>риск развития рака легких. Кроме</a:t>
            </a:r>
            <a:br>
              <a:rPr lang="ru-RU" dirty="0"/>
            </a:br>
            <a:r>
              <a:rPr lang="ru-RU" dirty="0"/>
              <a:t>того, у курильщиков выше риск развития</a:t>
            </a:r>
            <a:br>
              <a:rPr lang="ru-RU" dirty="0"/>
            </a:br>
            <a:r>
              <a:rPr lang="ru-RU" dirty="0"/>
              <a:t>бронхитов, что на фоне продолжающейся</a:t>
            </a:r>
            <a:br>
              <a:rPr lang="ru-RU" dirty="0"/>
            </a:br>
            <a:r>
              <a:rPr lang="ru-RU" dirty="0" err="1"/>
              <a:t>иммуносупрессивной</a:t>
            </a:r>
            <a:r>
              <a:rPr lang="ru-RU" dirty="0"/>
              <a:t> терапии, может быть</a:t>
            </a:r>
            <a:br>
              <a:rPr lang="ru-RU" dirty="0"/>
            </a:br>
            <a:r>
              <a:rPr lang="ru-RU" dirty="0"/>
              <a:t>опасно </a:t>
            </a:r>
            <a:r>
              <a:rPr lang="ru-RU" dirty="0" smtClean="0"/>
              <a:t>для </a:t>
            </a:r>
            <a:r>
              <a:rPr lang="ru-RU" dirty="0"/>
              <a:t>жизни. </a:t>
            </a:r>
            <a:endParaRPr lang="ru-RU" dirty="0" smtClean="0"/>
          </a:p>
          <a:p>
            <a:r>
              <a:rPr lang="ru-RU" dirty="0"/>
              <a:t>Вам </a:t>
            </a:r>
            <a:r>
              <a:rPr lang="ru-RU" dirty="0" smtClean="0"/>
              <a:t>следует избегать </a:t>
            </a:r>
            <a:r>
              <a:rPr lang="ru-RU" dirty="0"/>
              <a:t>приёма алкоголя.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68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ПРОИЗОЙДЕТ ПОСЛЕ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ВЫПИСКИ?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 после трансплантации почки наблюдается пожизненно на амбулаторном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перечня обследований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реципиента.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Знать все о Ваших лекарственных препаратах: название, дозировку,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посещения необходимы, чтобы убедиться, что Ваша почка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работает и обнаружить возможные осложнения как можно раньше.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проводиться забор анализов крови, мочи, концентрация лекарственного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препарата (забор анализа строго в определенное время),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проверять состояние шва и кровяное давление, а также,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мeре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необходимости, вносить изменения в  лекарственные препараты.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акже врач нефролог даст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рекомендации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возвращения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работу, начала физических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контрацепции.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45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ДОЛГО ВАМ НЕОБХОДИМО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ПРИНИМАТЬ ПРЕПАРАТЫ ПРОТИВ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ОТТОРЖЕНИЯ?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Ваш организм никогда полностью не примет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донорскую почку, поэтому препараты против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отторжения необходимо принимать все время, пока  у Вас есть донорская почка. Даже если Вы только  один день пропустили прием лекарства, организм  начнет отторгать почку и это может привести к  необратимым последствиям.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4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КАКОВЫ ОСНОВНЫЕ ОСЛОЖНЕНИЯ </a:t>
            </a:r>
            <a:br>
              <a:rPr lang="ru-RU" dirty="0"/>
            </a:br>
            <a:r>
              <a:rPr lang="ru-RU" dirty="0"/>
              <a:t>ПРИ ТРАНСПЛАНТАЦИИ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 ДИАБЕТ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- если у Вас есть лишний вес, или в Вашей семье есть случаи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диабета -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это увеличивает вероятность заболевания  диабетом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 ИНФЕКЦИЯ - из-за того, что Вы принимаете препараты против отторжения, Вы будете  подвержены повышенному риску заразиться инфекцией (вирусной или бактериальной). Это происходит из-за снижения иммунитета.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егулярно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проходить стоматологические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осмотры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 Кортикостероидные 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препараты, например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Метилпреднизолон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(входящий в состав Ваших препаратов против отторжения) также может вызывать перепады настроения. </a:t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4. Из-за снижения иммунитета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увеличивается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риск развития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онкологических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9600" dirty="0"/>
              <a:t/>
            </a:r>
            <a:br>
              <a:rPr lang="ru-RU" sz="96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1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Индикаторы эффективности лечения: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616624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адекватный диурез; </a:t>
            </a:r>
            <a:br>
              <a:rPr lang="ru-RU" dirty="0"/>
            </a:br>
            <a:r>
              <a:rPr lang="ru-RU" dirty="0"/>
              <a:t>• снижение и/или нормализация показателей креатинина и мочевины в крови; </a:t>
            </a:r>
            <a:br>
              <a:rPr lang="ru-RU" dirty="0"/>
            </a:br>
            <a:r>
              <a:rPr lang="ru-RU" dirty="0"/>
              <a:t>• нормализация водно-электролитного баланса; </a:t>
            </a:r>
            <a:br>
              <a:rPr lang="ru-RU" dirty="0"/>
            </a:br>
            <a:r>
              <a:rPr lang="ru-RU" dirty="0"/>
              <a:t>• стабилизация АД,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нормализация </a:t>
            </a:r>
            <a:r>
              <a:rPr lang="ru-RU" dirty="0" err="1"/>
              <a:t>физикальных</a:t>
            </a:r>
            <a:r>
              <a:rPr lang="ru-RU" dirty="0"/>
              <a:t> показателей организма; </a:t>
            </a:r>
            <a:br>
              <a:rPr lang="ru-RU" dirty="0"/>
            </a:br>
            <a:r>
              <a:rPr lang="ru-RU" dirty="0"/>
              <a:t>• нормализация основных показателей крови, мочи; </a:t>
            </a:r>
            <a:br>
              <a:rPr lang="ru-RU" dirty="0"/>
            </a:br>
            <a:r>
              <a:rPr lang="ru-RU" dirty="0"/>
              <a:t>• нормализация показателей клинического, лабораторного, инструментального </a:t>
            </a:r>
            <a:br>
              <a:rPr lang="ru-RU" dirty="0"/>
            </a:br>
            <a:r>
              <a:rPr lang="ru-RU" dirty="0"/>
              <a:t>методов исследования</a:t>
            </a:r>
          </a:p>
        </p:txBody>
      </p:sp>
      <p:pic>
        <p:nvPicPr>
          <p:cNvPr id="2051" name="Picture 3" descr="C:\Users\Kupcova_OA\Desktop\почки-шарж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28396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3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Донорская почка не будет работать вечно. Средняя продолжительность жизни пересаженной почки составляет около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течение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показаниям 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делать более одной трансплантации. </a:t>
            </a:r>
          </a:p>
          <a:p>
            <a:endParaRPr lang="ru-RU" dirty="0"/>
          </a:p>
        </p:txBody>
      </p:sp>
      <p:pic>
        <p:nvPicPr>
          <p:cNvPr id="1026" name="Picture 2" descr="C:\Users\Kupcova_OA\Desktop\почки к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0"/>
            <a:ext cx="30243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8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УЗНАТЬ, ЧТО ПОЧКА  </a:t>
            </a:r>
            <a:br>
              <a:rPr lang="ru-RU" dirty="0"/>
            </a:br>
            <a:r>
              <a:rPr lang="ru-RU" dirty="0"/>
              <a:t>ОТТОРГАЕТСЯ?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Отторжение трансплантированной почки может  </a:t>
            </a:r>
            <a:r>
              <a:rPr lang="ru-RU" dirty="0" smtClean="0"/>
              <a:t>произойти </a:t>
            </a:r>
            <a:r>
              <a:rPr lang="ru-RU" dirty="0"/>
              <a:t>в результате реакции Вашей иммунной  </a:t>
            </a:r>
            <a:r>
              <a:rPr lang="ru-RU" dirty="0" smtClean="0"/>
              <a:t>системы </a:t>
            </a:r>
            <a:r>
              <a:rPr lang="ru-RU" dirty="0"/>
              <a:t>на </a:t>
            </a:r>
            <a:r>
              <a:rPr lang="ru-RU" dirty="0" err="1"/>
              <a:t>трансплантант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Большинство  пациентов не заметят никаких физических  </a:t>
            </a:r>
            <a:r>
              <a:rPr lang="ru-RU" dirty="0" smtClean="0"/>
              <a:t>изменений и отторжение, обычно, </a:t>
            </a:r>
            <a:r>
              <a:rPr lang="ru-RU" dirty="0" smtClean="0">
                <a:solidFill>
                  <a:srgbClr val="FF0000"/>
                </a:solidFill>
              </a:rPr>
              <a:t>определяют по  анализу </a:t>
            </a:r>
            <a:r>
              <a:rPr lang="ru-RU" dirty="0">
                <a:solidFill>
                  <a:srgbClr val="FF0000"/>
                </a:solidFill>
              </a:rPr>
              <a:t>крови. </a:t>
            </a:r>
            <a:r>
              <a:rPr lang="ru-RU" dirty="0"/>
              <a:t>Некоторые пациенты отмечают  </a:t>
            </a:r>
            <a:r>
              <a:rPr lang="ru-RU" dirty="0" smtClean="0"/>
              <a:t>болезненные </a:t>
            </a:r>
            <a:r>
              <a:rPr lang="ru-RU" dirty="0"/>
              <a:t>ощущения в области пересаженной  </a:t>
            </a:r>
            <a:r>
              <a:rPr lang="ru-RU" dirty="0" smtClean="0"/>
              <a:t>почки</a:t>
            </a:r>
            <a:r>
              <a:rPr lang="ru-RU" dirty="0"/>
              <a:t>, лихорадку и иногда снижение объема  </a:t>
            </a:r>
          </a:p>
          <a:p>
            <a:pPr marL="0" indent="0">
              <a:buNone/>
            </a:pPr>
            <a:r>
              <a:rPr lang="ru-RU" dirty="0"/>
              <a:t>выводимой мочи.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14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МОМЕНТЫ, КОТОРЫЕ </a:t>
            </a:r>
            <a:br>
              <a:rPr lang="ru-RU" dirty="0"/>
            </a:br>
            <a:r>
              <a:rPr lang="ru-RU" dirty="0"/>
              <a:t>НАДО ЗАПОМНИТЬ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Пересадка почки является лечением почечной </a:t>
            </a:r>
            <a:r>
              <a:rPr lang="ru-RU" dirty="0" smtClean="0"/>
              <a:t>недостаточности</a:t>
            </a:r>
            <a:r>
              <a:rPr lang="ru-RU" dirty="0"/>
              <a:t>, но не исцелением. </a:t>
            </a:r>
            <a:endParaRPr lang="ru-RU" dirty="0" smtClean="0"/>
          </a:p>
          <a:p>
            <a:r>
              <a:rPr lang="ru-RU" dirty="0" smtClean="0"/>
              <a:t>Пересадка </a:t>
            </a:r>
            <a:r>
              <a:rPr lang="ru-RU" dirty="0"/>
              <a:t>почки дает шанс вести "нормальный" образ жизни, свободный от диализа, жестких  ограничений и диет. </a:t>
            </a:r>
            <a:endParaRPr lang="ru-RU" dirty="0" smtClean="0"/>
          </a:p>
          <a:p>
            <a:r>
              <a:rPr lang="ru-RU" dirty="0" smtClean="0"/>
              <a:t>Снизить </a:t>
            </a:r>
            <a:r>
              <a:rPr lang="ru-RU" dirty="0"/>
              <a:t>вероятность </a:t>
            </a:r>
            <a:r>
              <a:rPr lang="ru-RU" dirty="0" smtClean="0"/>
              <a:t>заражения инфекционными </a:t>
            </a:r>
            <a:r>
              <a:rPr lang="ru-RU" dirty="0"/>
              <a:t>заболеваниями, избегая  контакта с больными </a:t>
            </a:r>
            <a:r>
              <a:rPr lang="ru-RU" dirty="0" smtClean="0"/>
              <a:t>людьми, посещения массовых мероприятий. </a:t>
            </a:r>
            <a:endParaRPr lang="ru-RU" dirty="0"/>
          </a:p>
          <a:p>
            <a:r>
              <a:rPr lang="ru-RU" dirty="0" smtClean="0"/>
              <a:t>Поддерживать </a:t>
            </a:r>
            <a:r>
              <a:rPr lang="ru-RU" dirty="0"/>
              <a:t>оптимальный вес. </a:t>
            </a:r>
            <a:endParaRPr lang="ru-RU" dirty="0" smtClean="0"/>
          </a:p>
          <a:p>
            <a:r>
              <a:rPr lang="ru-RU" dirty="0" smtClean="0"/>
              <a:t>Вести </a:t>
            </a:r>
            <a:r>
              <a:rPr lang="ru-RU" dirty="0"/>
              <a:t>здоровый образ жизни, включающий питательную диету и регулярные физические  упражнения (насколько это возможно). </a:t>
            </a:r>
            <a:endParaRPr lang="ru-RU" dirty="0" smtClean="0"/>
          </a:p>
          <a:p>
            <a:r>
              <a:rPr lang="ru-RU" dirty="0" smtClean="0"/>
              <a:t>Пить </a:t>
            </a:r>
            <a:r>
              <a:rPr lang="ru-RU" dirty="0"/>
              <a:t>достаточно </a:t>
            </a:r>
            <a:r>
              <a:rPr lang="ru-RU" dirty="0" smtClean="0"/>
              <a:t>количество жидкости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Остерегаться прямого воздействия солнечных лучей.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43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Профилактика развития инфекций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Контакты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Избегайте </a:t>
            </a:r>
            <a:r>
              <a:rPr lang="ru-RU" dirty="0"/>
              <a:t>близкого контакта с людьми, больными простудой или гриппом.</a:t>
            </a:r>
            <a:br>
              <a:rPr lang="ru-RU" dirty="0"/>
            </a:br>
            <a:r>
              <a:rPr lang="ru-RU" dirty="0" smtClean="0"/>
              <a:t>Избегайте </a:t>
            </a:r>
            <a:r>
              <a:rPr lang="ru-RU" dirty="0"/>
              <a:t>толпы, особенно в закрытых пространствах, таких как </a:t>
            </a:r>
            <a:r>
              <a:rPr lang="ru-RU" dirty="0" smtClean="0"/>
              <a:t>крытые торговые </a:t>
            </a:r>
            <a:r>
              <a:rPr lang="ru-RU" dirty="0"/>
              <a:t>центры, в сезон гриппа и простуды или в период </a:t>
            </a:r>
            <a:r>
              <a:rPr lang="ru-RU" dirty="0" smtClean="0"/>
              <a:t>высокой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иммуносупрессии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Не </a:t>
            </a:r>
            <a:r>
              <a:rPr lang="ru-RU" dirty="0"/>
              <a:t>пользуйтесь чужими столовыми приборами, чашками, стаканами </a:t>
            </a:r>
            <a:r>
              <a:rPr lang="ru-RU" dirty="0" smtClean="0"/>
              <a:t>или зубными щетками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 </a:t>
            </a:r>
            <a:r>
              <a:rPr lang="ru-RU" dirty="0"/>
              <a:t>используйте общие бритву, кусачки для ногтей или другие </a:t>
            </a:r>
            <a:r>
              <a:rPr lang="ru-RU" dirty="0" smtClean="0"/>
              <a:t>инструменты для </a:t>
            </a:r>
            <a:r>
              <a:rPr lang="ru-RU" dirty="0"/>
              <a:t>маникюра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Домашние животные: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Если </a:t>
            </a:r>
            <a:r>
              <a:rPr lang="ru-RU" dirty="0"/>
              <a:t>у Вас есть домашние животные, убедитесь, что они </a:t>
            </a:r>
            <a:r>
              <a:rPr lang="ru-RU" dirty="0" smtClean="0"/>
              <a:t>здоровы </a:t>
            </a:r>
            <a:r>
              <a:rPr lang="ru-RU" dirty="0"/>
              <a:t>и</a:t>
            </a:r>
            <a:br>
              <a:rPr lang="ru-RU" dirty="0"/>
            </a:br>
            <a:r>
              <a:rPr lang="ru-RU" dirty="0"/>
              <a:t>привиты. Избегайте экскрементов животных. Не рекомендуется чистить</a:t>
            </a:r>
            <a:br>
              <a:rPr lang="ru-RU" dirty="0"/>
            </a:br>
            <a:r>
              <a:rPr lang="ru-RU" dirty="0"/>
              <a:t>клетки птиц, аквариум для рыб или черепах и менять кошачий наполнитель.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589419"/>
      </p:ext>
    </p:extLst>
  </p:cSld>
  <p:clrMapOvr>
    <a:masterClrMapping/>
  </p:clrMapOvr>
</p:sld>
</file>

<file path=ppt/theme/theme1.xml><?xml version="1.0" encoding="utf-8"?>
<a:theme xmlns:a="http://schemas.openxmlformats.org/drawingml/2006/main" name="РЦАД В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РЦАД ВК</Template>
  <TotalTime>2998</TotalTime>
  <Words>456</Words>
  <Application>Microsoft Office PowerPoint</Application>
  <PresentationFormat>Экран (4:3)</PresentationFormat>
  <Paragraphs>73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РЦАД ВК</vt:lpstr>
      <vt:lpstr>Презентация PowerPoint</vt:lpstr>
      <vt:lpstr>ЧТО ПРОИЗОЙДЕТ ПОСЛЕ  ВЫПИСКИ? </vt:lpstr>
      <vt:lpstr>КАК ДОЛГО ВАМ НЕОБХОДИМО   ПРИНИМАТЬ ПРЕПАРАТЫ ПРОТИВ   ОТТОРЖЕНИЯ?</vt:lpstr>
      <vt:lpstr>КАКОВЫ ОСНОВНЫЕ ОСЛОЖНЕНИЯ  ПРИ ТРАНСПЛАНТАЦИИ</vt:lpstr>
      <vt:lpstr>Индикаторы эффективности лечения:</vt:lpstr>
      <vt:lpstr>Презентация PowerPoint</vt:lpstr>
      <vt:lpstr>КАК УЗНАТЬ, ЧТО ПОЧКА   ОТТОРГАЕТСЯ?</vt:lpstr>
      <vt:lpstr>КЛЮЧЕВЫЕ МОМЕНТЫ, КОТОРЫЕ  НАДО ЗАПОМНИТЬ</vt:lpstr>
      <vt:lpstr>Профилактика развития инфекций</vt:lpstr>
      <vt:lpstr>Путешествия</vt:lpstr>
      <vt:lpstr>Курение и алкоголь противопоказаны!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Нонна Ванчиковна Ринчинова</dc:creator>
  <cp:lastModifiedBy>Ольга Александровна Купцова</cp:lastModifiedBy>
  <cp:revision>134</cp:revision>
  <cp:lastPrinted>2021-10-15T07:20:04Z</cp:lastPrinted>
  <dcterms:created xsi:type="dcterms:W3CDTF">2017-11-27T03:30:30Z</dcterms:created>
  <dcterms:modified xsi:type="dcterms:W3CDTF">2021-10-15T07:20:57Z</dcterms:modified>
</cp:coreProperties>
</file>