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756A-FC00-4EBC-B7E2-35FD0D634961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A84C-45F7-45B0-8741-80B65D994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053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756A-FC00-4EBC-B7E2-35FD0D634961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A84C-45F7-45B0-8741-80B65D994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531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756A-FC00-4EBC-B7E2-35FD0D634961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A84C-45F7-45B0-8741-80B65D994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56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756A-FC00-4EBC-B7E2-35FD0D634961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A84C-45F7-45B0-8741-80B65D994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977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756A-FC00-4EBC-B7E2-35FD0D634961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A84C-45F7-45B0-8741-80B65D994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496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756A-FC00-4EBC-B7E2-35FD0D634961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A84C-45F7-45B0-8741-80B65D994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81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756A-FC00-4EBC-B7E2-35FD0D634961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A84C-45F7-45B0-8741-80B65D994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260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756A-FC00-4EBC-B7E2-35FD0D634961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A84C-45F7-45B0-8741-80B65D994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21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756A-FC00-4EBC-B7E2-35FD0D634961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A84C-45F7-45B0-8741-80B65D994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69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756A-FC00-4EBC-B7E2-35FD0D634961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A84C-45F7-45B0-8741-80B65D994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64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756A-FC00-4EBC-B7E2-35FD0D634961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EA84C-45F7-45B0-8741-80B65D994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69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6756A-FC00-4EBC-B7E2-35FD0D634961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EA84C-45F7-45B0-8741-80B65D994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76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52" y="177189"/>
            <a:ext cx="1890347" cy="18903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Трансплантация в </a:t>
            </a:r>
            <a:br>
              <a:rPr lang="ru-RU" dirty="0" smtClean="0"/>
            </a:br>
            <a:r>
              <a:rPr lang="ru-RU" dirty="0" smtClean="0"/>
              <a:t>Республике Бурятия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52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54" y="893639"/>
            <a:ext cx="3821153" cy="286586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107" y="1517466"/>
            <a:ext cx="3363058" cy="44840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94885" y="3351333"/>
            <a:ext cx="3842239" cy="288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0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666" y="2328374"/>
            <a:ext cx="3053030" cy="435219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4915" y="1898772"/>
            <a:ext cx="8850923" cy="2693621"/>
          </a:xfrm>
        </p:spPr>
        <p:txBody>
          <a:bodyPr/>
          <a:lstStyle/>
          <a:p>
            <a:endParaRPr lang="ru-RU" dirty="0"/>
          </a:p>
          <a:p>
            <a:r>
              <a:rPr lang="ru-RU" b="1" dirty="0" err="1"/>
              <a:t>Трансплантоло́гия</a:t>
            </a:r>
            <a:r>
              <a:rPr lang="ru-RU" b="1" dirty="0"/>
              <a:t> </a:t>
            </a:r>
            <a:r>
              <a:rPr lang="ru-RU" dirty="0"/>
              <a:t>— раздел медицины изучающий проблемы трансплантации органов (в частности, почек, печени, сердца), а также перспективы создания искусственных органов.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52" y="177189"/>
            <a:ext cx="1890347" cy="189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83" y="145071"/>
            <a:ext cx="1890347" cy="18903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82515"/>
            <a:ext cx="10515600" cy="6154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История трансплантации почки. Как все начиналось.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7785" y="1397975"/>
            <a:ext cx="10199077" cy="531055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В1902 г </a:t>
            </a:r>
            <a:r>
              <a:rPr lang="ru-RU" dirty="0" err="1" smtClean="0"/>
              <a:t>Уллманн</a:t>
            </a:r>
            <a:r>
              <a:rPr lang="ru-RU" dirty="0" smtClean="0"/>
              <a:t> (Вена) впервые пересадил почку в опытах на собаках, органы функционировали несколько дней</a:t>
            </a:r>
            <a:r>
              <a:rPr lang="ru-RU" dirty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1904-1910гг </a:t>
            </a:r>
            <a:r>
              <a:rPr lang="ru-RU" dirty="0" err="1" smtClean="0"/>
              <a:t>Каррел</a:t>
            </a:r>
            <a:r>
              <a:rPr lang="ru-RU" dirty="0" smtClean="0"/>
              <a:t> и </a:t>
            </a:r>
            <a:r>
              <a:rPr lang="ru-RU" dirty="0" err="1" smtClean="0"/>
              <a:t>Гутри</a:t>
            </a:r>
            <a:r>
              <a:rPr lang="ru-RU" dirty="0" smtClean="0"/>
              <a:t> заложили основы современной сосудистой хирургии, успешно пересадив почки, сердца и другие органы животным. </a:t>
            </a:r>
            <a:r>
              <a:rPr lang="ru-RU" dirty="0" err="1" smtClean="0"/>
              <a:t>Каррел</a:t>
            </a:r>
            <a:r>
              <a:rPr lang="ru-RU" dirty="0" smtClean="0"/>
              <a:t> однако заметил, что после некоторого времени почки переставали функционировать и высказал мысль о том, что "нельзя рассматривать возникающие расстройства как вызванные хирургическими факторами; эти расстройства нужно расценивать как вызванные хозяином, т.е. биологическими факторами</a:t>
            </a:r>
            <a:r>
              <a:rPr lang="ru-RU" dirty="0"/>
              <a:t>".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В 1906 г </a:t>
            </a:r>
            <a:r>
              <a:rPr lang="ru-RU" dirty="0" err="1" smtClean="0"/>
              <a:t>Жабулей</a:t>
            </a:r>
            <a:r>
              <a:rPr lang="ru-RU" dirty="0" smtClean="0"/>
              <a:t> пересадил почки свиньи и козы в конечности людей, страдающих ХПН; каждая из почек функционировала 1 час</a:t>
            </a:r>
            <a:r>
              <a:rPr lang="ru-RU" dirty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В 1946 г </a:t>
            </a:r>
            <a:r>
              <a:rPr lang="en-US" dirty="0" err="1" smtClean="0"/>
              <a:t>Hufnagel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en-US" dirty="0" smtClean="0"/>
              <a:t>Hume,</a:t>
            </a:r>
            <a:r>
              <a:rPr lang="ru-RU" dirty="0" smtClean="0"/>
              <a:t> </a:t>
            </a:r>
            <a:r>
              <a:rPr lang="en-US" dirty="0" smtClean="0"/>
              <a:t>Landsteiner</a:t>
            </a:r>
            <a:r>
              <a:rPr lang="ru-RU" dirty="0" smtClean="0"/>
              <a:t> пересадили трупную почку молодой женщине, погибавшей от ОПН в больнице </a:t>
            </a:r>
            <a:r>
              <a:rPr lang="en-US" dirty="0" smtClean="0"/>
              <a:t>Peter</a:t>
            </a:r>
            <a:r>
              <a:rPr lang="ru-RU" dirty="0" smtClean="0"/>
              <a:t> </a:t>
            </a:r>
            <a:r>
              <a:rPr lang="en-US" dirty="0" smtClean="0"/>
              <a:t>Bent</a:t>
            </a:r>
            <a:r>
              <a:rPr lang="ru-RU" dirty="0" smtClean="0"/>
              <a:t> </a:t>
            </a:r>
            <a:r>
              <a:rPr lang="en-US" dirty="0" smtClean="0"/>
              <a:t>Brigham.</a:t>
            </a:r>
            <a:r>
              <a:rPr lang="ru-RU" dirty="0" smtClean="0"/>
              <a:t> Почка была пришита к ее плечевым сосудам в палате. Почка сразу же выдала мочу и состояние пациентки улучшилось. Несмотря на то, что трансплантат через 48 часов пришлось удалить, больная вступила в период восстановления диурез и выздоровела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674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52" y="177189"/>
            <a:ext cx="1890347" cy="18903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1970" y="709123"/>
            <a:ext cx="10515600" cy="82647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История трансплантации почки. Как все начиналось.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8831" y="1523754"/>
            <a:ext cx="10128739" cy="45456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 smtClean="0"/>
              <a:t>В1951г </a:t>
            </a:r>
            <a:r>
              <a:rPr lang="ru-RU" sz="2200" dirty="0" err="1" smtClean="0"/>
              <a:t>Дюбуа</a:t>
            </a:r>
            <a:r>
              <a:rPr lang="ru-RU" sz="2200" dirty="0" smtClean="0"/>
              <a:t> (Франция) разработал современную методику пересадки почки.</a:t>
            </a:r>
            <a:endParaRPr lang="ru-RU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 smtClean="0"/>
              <a:t>В 1953г была произведена первая пересадка от живого родственника (мать пожертвовала свою почку сыну, чья единственная почка была повреждена в автоаварии</a:t>
            </a:r>
            <a:r>
              <a:rPr lang="ru-RU" sz="2200" dirty="0"/>
              <a:t>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 smtClean="0"/>
              <a:t>Первая пересадка почки между идентичными близнецами была произведена 23 декабря 1954г</a:t>
            </a:r>
            <a:r>
              <a:rPr lang="en-US" sz="2200" dirty="0" smtClean="0"/>
              <a:t>,</a:t>
            </a:r>
            <a:r>
              <a:rPr lang="ru-RU" sz="2200" dirty="0" smtClean="0"/>
              <a:t> почка хорошо функционировала многие годы без </a:t>
            </a:r>
            <a:r>
              <a:rPr lang="ru-RU" sz="2200" dirty="0" err="1" smtClean="0"/>
              <a:t>иммуносупрессии</a:t>
            </a:r>
            <a:r>
              <a:rPr lang="ru-RU" sz="2200" dirty="0" smtClean="0"/>
              <a:t>. </a:t>
            </a:r>
            <a:endParaRPr lang="ru-RU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 smtClean="0"/>
              <a:t>1962г – внедрение </a:t>
            </a:r>
            <a:r>
              <a:rPr lang="ru-RU" sz="2200" dirty="0" err="1" smtClean="0"/>
              <a:t>азатиоприна</a:t>
            </a:r>
            <a:r>
              <a:rPr lang="ru-RU" sz="2200" dirty="0" smtClean="0"/>
              <a:t>. В1980г – </a:t>
            </a:r>
            <a:r>
              <a:rPr lang="ru-RU" sz="2200" dirty="0" err="1" smtClean="0"/>
              <a:t>циклоспорина</a:t>
            </a:r>
            <a:r>
              <a:rPr lang="ru-RU" sz="2200" dirty="0" smtClean="0"/>
              <a:t> А</a:t>
            </a:r>
            <a:endParaRPr lang="ru-RU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 smtClean="0"/>
              <a:t>В 1990г Джозеф </a:t>
            </a:r>
            <a:r>
              <a:rPr lang="ru-RU" sz="2200" dirty="0" err="1" smtClean="0"/>
              <a:t>Мюррей</a:t>
            </a:r>
            <a:r>
              <a:rPr lang="ru-RU" sz="2200" dirty="0" smtClean="0"/>
              <a:t> был удостоен Нобелевской Премии в области медицины за свою пионерскую работу по трансплантации почки. В 1954 г он успешно произвел первую пересадку человеческой почки, функционировавшей долгие годы. Работы </a:t>
            </a:r>
            <a:r>
              <a:rPr lang="ru-RU" sz="2200" dirty="0" err="1" smtClean="0"/>
              <a:t>Мюррея</a:t>
            </a:r>
            <a:r>
              <a:rPr lang="ru-RU" sz="2200" dirty="0" smtClean="0"/>
              <a:t> служат фундаментом современной трансплантологии</a:t>
            </a:r>
            <a:r>
              <a:rPr lang="ru-RU" sz="2200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 smtClean="0"/>
              <a:t>В нашей стране первая трансплантация почки от живого родственного донора была выполнена академиком Петровским Б.В. 15апреля 1965г.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73919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52" y="177189"/>
            <a:ext cx="1890347" cy="18903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369" y="655271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Виды трансплантации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5107" y="2255472"/>
            <a:ext cx="10515600" cy="4351338"/>
          </a:xfrm>
        </p:spPr>
        <p:txBody>
          <a:bodyPr/>
          <a:lstStyle/>
          <a:p>
            <a:r>
              <a:rPr lang="ru-RU" dirty="0" smtClean="0"/>
              <a:t>От живого донора</a:t>
            </a:r>
          </a:p>
          <a:p>
            <a:r>
              <a:rPr lang="ru-RU" dirty="0" smtClean="0"/>
              <a:t>От посмертного донора</a:t>
            </a:r>
          </a:p>
        </p:txBody>
      </p:sp>
    </p:spTree>
    <p:extLst>
      <p:ext uri="{BB962C8B-B14F-4D97-AF65-F5344CB8AC3E}">
        <p14:creationId xmlns:p14="http://schemas.microsoft.com/office/powerpoint/2010/main" val="102843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52" y="177189"/>
            <a:ext cx="1890347" cy="18903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 и против живого донорства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За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7" y="2377525"/>
            <a:ext cx="5157787" cy="3939687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sz="4200" dirty="0"/>
              <a:t>1)Позволяет лечить большее количество больных, уменьшая время ожидания трансплантата </a:t>
            </a:r>
          </a:p>
          <a:p>
            <a:r>
              <a:rPr lang="ru-RU" sz="4200" dirty="0"/>
              <a:t>2)Операция проводится в плановом порядке </a:t>
            </a:r>
          </a:p>
          <a:p>
            <a:r>
              <a:rPr lang="ru-RU" sz="4200" dirty="0"/>
              <a:t>3)Трансплантация почки возможна до начала заместительной терапии </a:t>
            </a:r>
          </a:p>
          <a:p>
            <a:r>
              <a:rPr lang="ru-RU" sz="4200" dirty="0"/>
              <a:t>4)Режим </a:t>
            </a:r>
            <a:r>
              <a:rPr lang="ru-RU" sz="4200" dirty="0" err="1"/>
              <a:t>посттрансплантационной</a:t>
            </a:r>
            <a:r>
              <a:rPr lang="ru-RU" sz="4200" dirty="0"/>
              <a:t> </a:t>
            </a:r>
            <a:r>
              <a:rPr lang="ru-RU" sz="4200" dirty="0" err="1"/>
              <a:t>иммуносупрессии</a:t>
            </a:r>
            <a:r>
              <a:rPr lang="ru-RU" sz="4200" dirty="0"/>
              <a:t> менее агрессивен </a:t>
            </a:r>
          </a:p>
          <a:p>
            <a:r>
              <a:rPr lang="ru-RU" sz="4200" dirty="0"/>
              <a:t>5)Выживаемость трансплантатов более длительная, чем при трансплантации от трупных доноров 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Против</a:t>
            </a:r>
            <a:endParaRPr lang="ru-RU" sz="40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  <a:p>
            <a:r>
              <a:rPr lang="ru-RU" dirty="0" smtClean="0"/>
              <a:t>1)Медицинские </a:t>
            </a:r>
            <a:endParaRPr lang="ru-RU" dirty="0"/>
          </a:p>
          <a:p>
            <a:r>
              <a:rPr lang="ru-RU" dirty="0"/>
              <a:t>2)Хирургические </a:t>
            </a:r>
          </a:p>
          <a:p>
            <a:r>
              <a:rPr lang="ru-RU" dirty="0"/>
              <a:t>3)Социальные </a:t>
            </a:r>
          </a:p>
          <a:p>
            <a:r>
              <a:rPr lang="ru-RU" dirty="0"/>
              <a:t>4)Финансовые </a:t>
            </a:r>
          </a:p>
          <a:p>
            <a:r>
              <a:rPr lang="ru-RU" dirty="0"/>
              <a:t>5)Психологические </a:t>
            </a:r>
          </a:p>
          <a:p>
            <a:r>
              <a:rPr lang="ru-RU" dirty="0"/>
              <a:t>6)Риски коммерциализации и криминализации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995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55472"/>
            <a:ext cx="10515600" cy="4351338"/>
          </a:xfrm>
        </p:spPr>
        <p:txBody>
          <a:bodyPr/>
          <a:lstStyle/>
          <a:p>
            <a:r>
              <a:rPr lang="ru-RU" b="1" dirty="0" smtClean="0"/>
              <a:t>Посмертный </a:t>
            </a:r>
            <a:r>
              <a:rPr lang="ru-RU" b="1" dirty="0"/>
              <a:t>донор </a:t>
            </a:r>
            <a:r>
              <a:rPr lang="ru-RU" dirty="0"/>
              <a:t>– любой умерший, который в соответствие с законодательством своей страны не высказал отказа от посмертного донорства или выразил желание стать донором органов после смерти, не имеющий медицинских противопоказаний к донорству.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52" y="177189"/>
            <a:ext cx="1890347" cy="189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9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3</a:t>
            </a:r>
            <a:r>
              <a:rPr lang="ru-RU" dirty="0" smtClean="0"/>
              <a:t> года подготовки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4" y="1435711"/>
            <a:ext cx="3506475" cy="23361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087" y="2406757"/>
            <a:ext cx="4167744" cy="27790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998" y="3300736"/>
            <a:ext cx="4172139" cy="312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9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20833" y="2677990"/>
            <a:ext cx="3948725" cy="29615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02283" y="3344136"/>
            <a:ext cx="3789485" cy="28421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36" y="833196"/>
            <a:ext cx="4434087" cy="332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8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434</Words>
  <Application>Microsoft Office PowerPoint</Application>
  <PresentationFormat>Широкоэкранный</PresentationFormat>
  <Paragraphs>37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Трансплантация в  Республике Бурятия</vt:lpstr>
      <vt:lpstr>Презентация PowerPoint</vt:lpstr>
      <vt:lpstr>История трансплантации почки. Как все начиналось. </vt:lpstr>
      <vt:lpstr>История трансплантации почки. Как все начиналось. </vt:lpstr>
      <vt:lpstr>Виды трансплантации</vt:lpstr>
      <vt:lpstr>За и против живого донорства</vt:lpstr>
      <vt:lpstr>Презентация PowerPoint</vt:lpstr>
      <vt:lpstr>3 года подготовки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Трансплантация в  Республике Бурятия</dc:title>
  <dc:creator>Владимир Николаевич Ильинов</dc:creator>
  <cp:lastModifiedBy>Владимир Николаевич Ильинов</cp:lastModifiedBy>
  <cp:revision>9</cp:revision>
  <dcterms:created xsi:type="dcterms:W3CDTF">2021-10-14T23:33:09Z</dcterms:created>
  <dcterms:modified xsi:type="dcterms:W3CDTF">2021-10-15T07:34:33Z</dcterms:modified>
</cp:coreProperties>
</file>